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 Bold" pitchFamily="2" charset="-52"/>
      <p:bold r:id="rId13"/>
    </p:embeddedFont>
    <p:embeddedFont>
      <p:font typeface="Montserrat ExtraBold" pitchFamily="2" charset="-52"/>
      <p:bold r:id="rId14"/>
      <p:boldItalic r:id="rId15"/>
    </p:embeddedFont>
    <p:embeddedFont>
      <p:font typeface="Montserrat SemiBold" pitchFamily="2" charset="-52"/>
      <p:bold r:id="rId16"/>
      <p:boldItalic r:id="rId17"/>
    </p:embeddedFont>
    <p:embeddedFont>
      <p:font typeface="Source Sans Pro" panose="020B0503030403020204" pitchFamily="34" charset="0"/>
      <p:regular r:id="rId18"/>
      <p:bold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F94CAF"/>
    <a:srgbClr val="241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8701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8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audio" Target="../media/audio8.wav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audio" Target="../media/audio1.wav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audio3.wav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audio" Target="../media/audio3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audio" Target="../media/audio4.wav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audio" Target="../media/audio5.wav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audio" Target="../media/audio3.wav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6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audio" Target="../media/audio6.wav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7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audio" Target="../media/audio7.wav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7000" b="1" dirty="0">
                <a:solidFill>
                  <a:srgbClr val="F94CA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Pigeonhole Sort</a:t>
            </a:r>
            <a:endParaRPr lang="en-US" sz="7000" dirty="0"/>
          </a:p>
        </p:txBody>
      </p:sp>
      <p:sp>
        <p:nvSpPr>
          <p:cNvPr id="4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500" dirty="0">
                <a:solidFill>
                  <a:srgbClr val="CC99FF"/>
                </a:solidFill>
                <a:latin typeface="Montserrat SemiBold" pitchFamily="2" charset="-52"/>
              </a:rPr>
              <a:t>Кочмарёв Александр 11-408</a:t>
            </a:r>
            <a:endParaRPr lang="en-US" sz="2500" dirty="0">
              <a:solidFill>
                <a:srgbClr val="CC99FF"/>
              </a:solidFill>
              <a:latin typeface="Montserrat SemiBold" pitchFamily="2" charset="-5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ndAc>
          <p:stSnd>
            <p:snd r:embed="rId3" name="explode.wav"/>
          </p:stSnd>
        </p:sndAc>
      </p:transition>
    </mc:Choice>
    <mc:Fallback xmlns="">
      <p:transition spd="slow">
        <p:sndAc>
          <p:stSnd>
            <p:snd r:embed="rId5" name="explod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99090" y="6391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Источники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3199090" y="16880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Wikipedia: Pigeonhole Sort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3199090" y="213025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Microsoft Docs: Stopwatch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3199090" y="25724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StackOverflow</a:t>
            </a:r>
            <a:endParaRPr lang="en-US" sz="1750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053F695-EA81-3D9B-5305-C721D7B76678}"/>
              </a:ext>
            </a:extLst>
          </p:cNvPr>
          <p:cNvSpPr/>
          <p:nvPr/>
        </p:nvSpPr>
        <p:spPr>
          <a:xfrm>
            <a:off x="1554480" y="3009742"/>
            <a:ext cx="5760720" cy="5057724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:checker/>
        <p:sndAc>
          <p:stSnd>
            <p:snd r:embed="rId3" name="hammer.wav"/>
          </p:stSnd>
        </p:sndAc>
      </p:transition>
    </mc:Choice>
    <mc:Fallback xmlns="">
      <p:transition spd="slow">
        <p:checker/>
        <p:sndAc>
          <p:stSnd>
            <p:snd r:embed="rId6" name="hammer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14800"/>
            <a:ext cx="7169592" cy="954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Историческая справка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9843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433550"/>
          </a:solidFill>
          <a:ln w="7620">
            <a:solidFill>
              <a:srgbClr val="5C4E69"/>
            </a:solidFill>
            <a:prstDash val="solid"/>
          </a:ln>
          <a:effectLst>
            <a:outerShdw dist="20320" dir="2700000" algn="bl" rotWithShape="0">
              <a:srgbClr val="5C4E69">
                <a:alpha val="10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545234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Идея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978128"/>
            <a:ext cx="35272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Метод сортировки основан на организации данных в ячейки.</a:t>
            </a:r>
            <a:endParaRPr lang="en-US" sz="2000" dirty="0"/>
          </a:p>
        </p:txBody>
      </p:sp>
      <p:sp>
        <p:nvSpPr>
          <p:cNvPr id="8" name="Shape 4"/>
          <p:cNvSpPr/>
          <p:nvPr/>
        </p:nvSpPr>
        <p:spPr>
          <a:xfrm>
            <a:off x="5235893" y="5409843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433550"/>
          </a:solidFill>
          <a:ln w="7620">
            <a:solidFill>
              <a:srgbClr val="5C4E69"/>
            </a:solidFill>
            <a:prstDash val="solid"/>
          </a:ln>
          <a:effectLst>
            <a:outerShdw dist="20320" dir="2700000" algn="bl" rotWithShape="0">
              <a:srgbClr val="5C4E69">
                <a:alpha val="10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0963" y="545234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Происхождение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73008" y="5978128"/>
            <a:ext cx="379005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</a:rPr>
              <a:t>Вдохновлено историческими органайзерами для </a:t>
            </a:r>
            <a:r>
              <a:rPr lang="en-US" sz="2000" dirty="0" err="1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</a:rPr>
              <a:t>документов</a:t>
            </a:r>
            <a:r>
              <a:rPr lang="en-US" sz="200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</a:rPr>
              <a:t>.</a:t>
            </a:r>
          </a:p>
        </p:txBody>
      </p:sp>
      <p:sp>
        <p:nvSpPr>
          <p:cNvPr id="12" name="Shape 7"/>
          <p:cNvSpPr/>
          <p:nvPr/>
        </p:nvSpPr>
        <p:spPr>
          <a:xfrm>
            <a:off x="9677995" y="5409843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433550"/>
          </a:solidFill>
          <a:ln w="7620">
            <a:solidFill>
              <a:srgbClr val="5C4E69"/>
            </a:solidFill>
            <a:prstDash val="solid"/>
          </a:ln>
          <a:effectLst>
            <a:outerShdw dist="20320" dir="2700000" algn="bl" rotWithShape="0">
              <a:srgbClr val="5C4E69">
                <a:alpha val="10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3065" y="545234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487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Время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5111" y="5978128"/>
            <a:ext cx="35272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</a:rPr>
              <a:t>Алгоритм используется с середины XX </a:t>
            </a:r>
            <a:r>
              <a:rPr lang="en-US" sz="2000" dirty="0" err="1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</a:rPr>
              <a:t>века</a:t>
            </a:r>
            <a:r>
              <a:rPr lang="en-US" sz="200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</a:rPr>
              <a:t>.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61AD8D0-D63E-47EA-5E2F-E1BC2865F9B4}"/>
              </a:ext>
            </a:extLst>
          </p:cNvPr>
          <p:cNvSpPr/>
          <p:nvPr/>
        </p:nvSpPr>
        <p:spPr>
          <a:xfrm>
            <a:off x="12871048" y="7750946"/>
            <a:ext cx="1759352" cy="601884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curtains"/>
        <p:sndAc>
          <p:stSnd>
            <p:snd r:embed="rId3" name="bomb.wav"/>
          </p:stSnd>
        </p:sndAc>
      </p:transition>
    </mc:Choice>
    <mc:Fallback xmlns="">
      <p:transition spd="slow">
        <p:fade/>
        <p:sndAc>
          <p:stSnd>
            <p:snd r:embed="rId8" name="bomb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4975" y="1160383"/>
            <a:ext cx="860485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5500" dirty="0">
                <a:solidFill>
                  <a:srgbClr val="F94CAF"/>
                </a:solidFill>
                <a:latin typeface="Montserrat ExtraBold" pitchFamily="2" charset="-52"/>
              </a:rPr>
              <a:t>Описание Алгоритма</a:t>
            </a:r>
            <a:endParaRPr lang="en-US" sz="5500" dirty="0">
              <a:solidFill>
                <a:srgbClr val="F94CAF"/>
              </a:solidFill>
              <a:latin typeface="Montserrat ExtraBold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EC42C-43D1-6B61-33B4-EA5CAA2488C7}"/>
              </a:ext>
            </a:extLst>
          </p:cNvPr>
          <p:cNvSpPr txBox="1"/>
          <p:nvPr/>
        </p:nvSpPr>
        <p:spPr>
          <a:xfrm>
            <a:off x="434975" y="2566662"/>
            <a:ext cx="8434705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700" dirty="0" err="1">
                <a:solidFill>
                  <a:srgbClr val="CC99FF"/>
                </a:solidFill>
                <a:latin typeface="Montserrat SemiBold" pitchFamily="2" charset="-52"/>
              </a:rPr>
              <a:t>Pigeonhole</a:t>
            </a:r>
            <a:r>
              <a:rPr lang="ru-RU" sz="2700" dirty="0">
                <a:solidFill>
                  <a:srgbClr val="CC99FF"/>
                </a:solidFill>
                <a:latin typeface="Montserrat SemiBold" pitchFamily="2" charset="-52"/>
              </a:rPr>
              <a:t> </a:t>
            </a:r>
            <a:r>
              <a:rPr lang="ru-RU" sz="2700" dirty="0" err="1">
                <a:solidFill>
                  <a:srgbClr val="CC99FF"/>
                </a:solidFill>
                <a:latin typeface="Montserrat SemiBold" pitchFamily="2" charset="-52"/>
              </a:rPr>
              <a:t>Sort</a:t>
            </a:r>
            <a:r>
              <a:rPr lang="ru-RU" sz="2700" dirty="0">
                <a:solidFill>
                  <a:srgbClr val="CC99FF"/>
                </a:solidFill>
                <a:latin typeface="Montserrat SemiBold" pitchFamily="2" charset="-52"/>
              </a:rPr>
              <a:t> (сортировка по «норкам») — алгоритм сортировки, эффективный при ограниченном диапазоне значений.</a:t>
            </a:r>
          </a:p>
          <a:p>
            <a:r>
              <a:rPr lang="ru-RU" sz="2700" dirty="0">
                <a:solidFill>
                  <a:srgbClr val="CC99FF"/>
                </a:solidFill>
                <a:latin typeface="Montserrat SemiBold" pitchFamily="2" charset="-52"/>
              </a:rPr>
              <a:t>Идея: разместить элементы во временные 'норки' в зависимости от их значения, затем извлечь их в отсортированном порядке.</a:t>
            </a:r>
          </a:p>
          <a:p>
            <a:r>
              <a:rPr lang="ru-RU" sz="2700" dirty="0">
                <a:solidFill>
                  <a:srgbClr val="CC99FF"/>
                </a:solidFill>
                <a:latin typeface="Montserrat SemiBold" pitchFamily="2" charset="-52"/>
              </a:rPr>
              <a:t>Подходит для сортировки целых чисел в ограниченном диапазоне.</a:t>
            </a:r>
          </a:p>
          <a:p>
            <a:r>
              <a:rPr lang="ru-RU" sz="2700" dirty="0">
                <a:solidFill>
                  <a:srgbClr val="CC99FF"/>
                </a:solidFill>
                <a:latin typeface="Montserrat SemiBold" pitchFamily="2" charset="-52"/>
              </a:rPr>
              <a:t>Сложность: O(n + </a:t>
            </a:r>
            <a:r>
              <a:rPr lang="en-US" sz="2700" dirty="0">
                <a:solidFill>
                  <a:srgbClr val="CC99FF"/>
                </a:solidFill>
                <a:latin typeface="Montserrat SemiBold" pitchFamily="2" charset="-52"/>
              </a:rPr>
              <a:t>N</a:t>
            </a:r>
            <a:r>
              <a:rPr lang="ru-RU" sz="2700" dirty="0">
                <a:solidFill>
                  <a:srgbClr val="CC99FF"/>
                </a:solidFill>
                <a:latin typeface="Montserrat SemiBold" pitchFamily="2" charset="-52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dissolve/>
        <p:sndAc>
          <p:stSnd>
            <p:snd r:embed="rId3" name="explode.wav"/>
          </p:stSnd>
        </p:sndAc>
      </p:transition>
    </mc:Choice>
    <mc:Fallback xmlns="">
      <p:transition spd="slow">
        <p:dissolve/>
        <p:sndAc>
          <p:stSnd>
            <p:snd r:embed="rId5" name="explod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694015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 rtl="1">
              <a:lnSpc>
                <a:spcPts val="5300"/>
              </a:lnSpc>
              <a:buNone/>
            </a:pPr>
            <a:r>
              <a:rPr lang="en-US" sz="5000" b="1" dirty="0">
                <a:solidFill>
                  <a:srgbClr val="F94CA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Принцип работы алгоритма</a:t>
            </a:r>
            <a:endParaRPr lang="en-US" sz="50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4E587710-8343-6CC0-7EE0-E3DFD35C3BAC}"/>
              </a:ext>
            </a:extLst>
          </p:cNvPr>
          <p:cNvGrpSpPr/>
          <p:nvPr/>
        </p:nvGrpSpPr>
        <p:grpSpPr>
          <a:xfrm>
            <a:off x="894754" y="2363986"/>
            <a:ext cx="4591645" cy="5171599"/>
            <a:chOff x="296228" y="2397864"/>
            <a:chExt cx="4591645" cy="5171599"/>
          </a:xfrm>
        </p:grpSpPr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228" y="2397864"/>
              <a:ext cx="1077397" cy="1292900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1696760" y="2613248"/>
              <a:ext cx="3191113" cy="3365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000" b="1" dirty="0">
                  <a:solidFill>
                    <a:srgbClr val="DAD1E6"/>
                  </a:solidFill>
                  <a:latin typeface="Montserrat Bold" pitchFamily="34" charset="0"/>
                  <a:ea typeface="Montserrat Bold" pitchFamily="34" charset="-122"/>
                  <a:cs typeface="Montserrat Bold" pitchFamily="34" charset="-120"/>
                </a:rPr>
                <a:t>Нахождение min/max</a:t>
              </a:r>
              <a:endParaRPr lang="en-US" sz="2000" dirty="0"/>
            </a:p>
          </p:txBody>
        </p:sp>
        <p:pic>
          <p:nvPicPr>
            <p:cNvPr id="6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228" y="3690764"/>
              <a:ext cx="1077397" cy="1292900"/>
            </a:xfrm>
            <a:prstGeom prst="rect">
              <a:avLst/>
            </a:prstGeom>
          </p:spPr>
        </p:pic>
        <p:sp>
          <p:nvSpPr>
            <p:cNvPr id="7" name="Text 2"/>
            <p:cNvSpPr/>
            <p:nvPr/>
          </p:nvSpPr>
          <p:spPr>
            <a:xfrm>
              <a:off x="1696760" y="3906148"/>
              <a:ext cx="2693551" cy="3365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650"/>
                </a:lnSpc>
              </a:pPr>
              <a:r>
                <a:rPr lang="en-US" sz="2000" b="1" dirty="0" err="1">
                  <a:solidFill>
                    <a:srgbClr val="DAD1E6"/>
                  </a:solidFill>
                  <a:latin typeface="Montserrat Bold" pitchFamily="34" charset="0"/>
                </a:rPr>
                <a:t>Создание</a:t>
              </a:r>
              <a:r>
                <a:rPr lang="en-US" sz="2000" b="1" dirty="0">
                  <a:solidFill>
                    <a:srgbClr val="DAD1E6"/>
                  </a:solidFill>
                  <a:latin typeface="Montserrat Bold" pitchFamily="34" charset="0"/>
                </a:rPr>
                <a:t> "</a:t>
              </a:r>
              <a:r>
                <a:rPr lang="en-US" sz="2000" b="1" dirty="0" err="1">
                  <a:solidFill>
                    <a:srgbClr val="DAD1E6"/>
                  </a:solidFill>
                  <a:latin typeface="Montserrat Bold" pitchFamily="34" charset="0"/>
                </a:rPr>
                <a:t>норок</a:t>
              </a:r>
              <a:r>
                <a:rPr lang="en-US" sz="2000" b="1" dirty="0">
                  <a:solidFill>
                    <a:srgbClr val="DAD1E6"/>
                  </a:solidFill>
                  <a:latin typeface="Montserrat Bold" pitchFamily="34" charset="0"/>
                </a:rPr>
                <a:t>"</a:t>
              </a:r>
            </a:p>
          </p:txBody>
        </p:sp>
        <p:pic>
          <p:nvPicPr>
            <p:cNvPr id="8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6228" y="4983663"/>
              <a:ext cx="1077397" cy="1292900"/>
            </a:xfrm>
            <a:prstGeom prst="rect">
              <a:avLst/>
            </a:prstGeom>
          </p:spPr>
        </p:pic>
        <p:sp>
          <p:nvSpPr>
            <p:cNvPr id="9" name="Text 3"/>
            <p:cNvSpPr/>
            <p:nvPr/>
          </p:nvSpPr>
          <p:spPr>
            <a:xfrm>
              <a:off x="1696760" y="5199047"/>
              <a:ext cx="2693551" cy="3365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650"/>
                </a:lnSpc>
              </a:pPr>
              <a:r>
                <a:rPr lang="en-US" sz="2000" b="1" dirty="0" err="1">
                  <a:solidFill>
                    <a:srgbClr val="DAD1E6"/>
                  </a:solidFill>
                  <a:latin typeface="Montserrat Bold" pitchFamily="34" charset="0"/>
                </a:rPr>
                <a:t>Распределение</a:t>
              </a:r>
              <a:endParaRPr lang="en-US" sz="2000" b="1" dirty="0">
                <a:solidFill>
                  <a:srgbClr val="DAD1E6"/>
                </a:solidFill>
                <a:latin typeface="Montserrat Bold" pitchFamily="34" charset="0"/>
              </a:endParaRPr>
            </a:p>
          </p:txBody>
        </p:sp>
        <p:pic>
          <p:nvPicPr>
            <p:cNvPr id="10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6228" y="6276563"/>
              <a:ext cx="1077397" cy="1292900"/>
            </a:xfrm>
            <a:prstGeom prst="rect">
              <a:avLst/>
            </a:prstGeom>
          </p:spPr>
        </p:pic>
        <p:sp>
          <p:nvSpPr>
            <p:cNvPr id="11" name="Text 4"/>
            <p:cNvSpPr/>
            <p:nvPr/>
          </p:nvSpPr>
          <p:spPr>
            <a:xfrm>
              <a:off x="1696760" y="6491947"/>
              <a:ext cx="2693551" cy="3365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650"/>
                </a:lnSpc>
              </a:pPr>
              <a:r>
                <a:rPr lang="en-US" sz="2000" b="1" dirty="0" err="1">
                  <a:solidFill>
                    <a:srgbClr val="DAD1E6"/>
                  </a:solidFill>
                  <a:latin typeface="Montserrat Bold" pitchFamily="34" charset="0"/>
                </a:rPr>
                <a:t>Сборка</a:t>
              </a:r>
              <a:endParaRPr lang="en-US" sz="2000" b="1" dirty="0">
                <a:solidFill>
                  <a:srgbClr val="DAD1E6"/>
                </a:solidFill>
                <a:latin typeface="Montserrat Bold" pitchFamily="34" charset="0"/>
              </a:endParaRPr>
            </a:p>
          </p:txBody>
        </p:sp>
      </p:grp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79F970F-BAD4-458D-8879-836565201A20}"/>
              </a:ext>
            </a:extLst>
          </p:cNvPr>
          <p:cNvSpPr/>
          <p:nvPr/>
        </p:nvSpPr>
        <p:spPr>
          <a:xfrm>
            <a:off x="5486399" y="2040850"/>
            <a:ext cx="9255211" cy="6188750"/>
          </a:xfrm>
          <a:prstGeom prst="roundRect">
            <a:avLst>
              <a:gd name="adj" fmla="val 10771"/>
            </a:avLst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  <p:sndAc>
          <p:stSnd>
            <p:snd r:embed="rId3" name="cashreg.wav"/>
          </p:stSnd>
        </p:sndAc>
      </p:transition>
    </mc:Choice>
    <mc:Fallback xmlns="">
      <p:transition spd="slow">
        <p:fade/>
        <p:sndAc>
          <p:stSnd>
            <p:snd r:embed="rId9" name="cashreg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58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Сложность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64762"/>
            <a:ext cx="13042821" cy="1966198"/>
          </a:xfrm>
          <a:prstGeom prst="roundRect">
            <a:avLst>
              <a:gd name="adj" fmla="val 1730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801410" y="477238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1028224" y="491609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Характеристика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5824" y="4916091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Сложность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542270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1028224" y="556641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Время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5824" y="556641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O(n + r)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607302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1028224" y="621672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Память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824" y="621672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O(n + r)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69861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Эффективно при узком диапазоне!</a:t>
            </a:r>
            <a:endParaRPr lang="en-US" sz="175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515DB77-0084-59B9-42DE-949486784DB7}"/>
              </a:ext>
            </a:extLst>
          </p:cNvPr>
          <p:cNvSpPr/>
          <p:nvPr/>
        </p:nvSpPr>
        <p:spPr>
          <a:xfrm>
            <a:off x="12871048" y="7627716"/>
            <a:ext cx="1759352" cy="601884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  <p:sndAc>
          <p:stSnd>
            <p:snd r:embed="rId3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68078"/>
            <a:ext cx="60599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500" b="1" dirty="0">
                <a:solidFill>
                  <a:srgbClr val="F94CA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Методы измерения</a:t>
            </a:r>
            <a:endParaRPr lang="en-US" sz="5500" dirty="0"/>
          </a:p>
        </p:txBody>
      </p:sp>
      <p:sp>
        <p:nvSpPr>
          <p:cNvPr id="4" name="Shape 1"/>
          <p:cNvSpPr/>
          <p:nvPr/>
        </p:nvSpPr>
        <p:spPr>
          <a:xfrm>
            <a:off x="793790" y="3117018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433550"/>
          </a:solidFill>
          <a:ln w="7620">
            <a:solidFill>
              <a:srgbClr val="5C4E69"/>
            </a:solidFill>
            <a:prstDash val="solid"/>
          </a:ln>
          <a:effectLst>
            <a:outerShdw dist="20320" dir="2700000" algn="bl" rotWithShape="0">
              <a:srgbClr val="5C4E69">
                <a:alpha val="10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1530906" y="31948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Время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6853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Stopwatch (C#) аналог chrono в C++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793790" y="4501834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433550"/>
          </a:solidFill>
          <a:ln w="7620">
            <a:solidFill>
              <a:srgbClr val="5C4E69"/>
            </a:solidFill>
            <a:prstDash val="solid"/>
          </a:ln>
          <a:effectLst>
            <a:outerShdw dist="20320" dir="2700000" algn="bl" rotWithShape="0">
              <a:srgbClr val="5C4E69">
                <a:alpha val="10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1530906" y="45797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Итерации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507012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0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Счётчик в циклах для подсчёта операций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  <p:sndAc>
          <p:stSnd>
            <p:snd r:embed="rId3" name="applause.wav"/>
          </p:stSnd>
        </p:sndAc>
      </p:transition>
    </mc:Choice>
    <mc:Fallback xmlns="">
      <p:transition spd="slow">
        <p:fade/>
        <p:sndAc>
          <p:stSnd>
            <p:snd r:embed="rId5" name="applaus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6075"/>
            <a:ext cx="57939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Генерация данных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05015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433550"/>
          </a:solidFill>
          <a:ln w="7620">
            <a:solidFill>
              <a:srgbClr val="5C4E69"/>
            </a:solidFill>
            <a:prstDash val="solid"/>
          </a:ln>
          <a:effectLst>
            <a:outerShdw dist="20320" dir="2700000" algn="bl" rotWithShape="0">
              <a:srgbClr val="5C4E69">
                <a:alpha val="10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1530906" y="24828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Наборы данных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9733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Сформировано 100 наборов с размерами от 100 до 10000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789831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433550"/>
          </a:solidFill>
          <a:ln w="7620">
            <a:solidFill>
              <a:srgbClr val="5C4E69"/>
            </a:solidFill>
            <a:prstDash val="solid"/>
          </a:ln>
          <a:effectLst>
            <a:outerShdw dist="20320" dir="2700000" algn="bl" rotWithShape="0">
              <a:srgbClr val="5C4E69">
                <a:alpha val="10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1530906" y="3867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Файлы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3581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Данные сохранены в data/input_*.txt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49761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Пример содержимого файла показан ниже.</a:t>
            </a:r>
            <a:endParaRPr lang="en-US" sz="1750" dirty="0"/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57A92AC3-F85C-2D86-DFD4-4AA701B2B916}"/>
              </a:ext>
            </a:extLst>
          </p:cNvPr>
          <p:cNvSpPr/>
          <p:nvPr/>
        </p:nvSpPr>
        <p:spPr>
          <a:xfrm>
            <a:off x="638394" y="6364368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6339713B-833A-E295-FB84-F0106EBB64B3}"/>
              </a:ext>
            </a:extLst>
          </p:cNvPr>
          <p:cNvSpPr/>
          <p:nvPr/>
        </p:nvSpPr>
        <p:spPr>
          <a:xfrm>
            <a:off x="857587" y="651569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Размер</a:t>
            </a:r>
            <a:endParaRPr lang="en-US" sz="1750" dirty="0"/>
          </a:p>
        </p:txBody>
      </p:sp>
      <p:sp>
        <p:nvSpPr>
          <p:cNvPr id="13" name="Text 4">
            <a:extLst>
              <a:ext uri="{FF2B5EF4-FFF2-40B4-BE49-F238E27FC236}">
                <a16:creationId xmlns:a16="http://schemas.microsoft.com/office/drawing/2014/main" id="{4A9376B5-AF7B-3FF5-7671-4692B2DC7753}"/>
              </a:ext>
            </a:extLst>
          </p:cNvPr>
          <p:cNvSpPr/>
          <p:nvPr/>
        </p:nvSpPr>
        <p:spPr>
          <a:xfrm>
            <a:off x="3374568" y="6515697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Время (мс)</a:t>
            </a:r>
            <a:endParaRPr lang="en-US" sz="1750" dirty="0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0369FB2C-2225-FEDF-0BF9-330621EE0583}"/>
              </a:ext>
            </a:extLst>
          </p:cNvPr>
          <p:cNvSpPr/>
          <p:nvPr/>
        </p:nvSpPr>
        <p:spPr>
          <a:xfrm>
            <a:off x="5887740" y="651569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Итерации</a:t>
            </a:r>
            <a:endParaRPr lang="en-US" sz="1750" dirty="0"/>
          </a:p>
        </p:txBody>
      </p:sp>
      <p:sp>
        <p:nvSpPr>
          <p:cNvPr id="15" name="Shape 6">
            <a:extLst>
              <a:ext uri="{FF2B5EF4-FFF2-40B4-BE49-F238E27FC236}">
                <a16:creationId xmlns:a16="http://schemas.microsoft.com/office/drawing/2014/main" id="{2D1DD351-9E65-3511-702D-FA260F0539DD}"/>
              </a:ext>
            </a:extLst>
          </p:cNvPr>
          <p:cNvSpPr/>
          <p:nvPr/>
        </p:nvSpPr>
        <p:spPr>
          <a:xfrm>
            <a:off x="629940" y="7022308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C9F795A8-7BEA-0717-D43C-E2F02F0F8623}"/>
              </a:ext>
            </a:extLst>
          </p:cNvPr>
          <p:cNvSpPr/>
          <p:nvPr/>
        </p:nvSpPr>
        <p:spPr>
          <a:xfrm>
            <a:off x="857587" y="716601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5</a:t>
            </a:r>
            <a:endParaRPr lang="en-US" sz="1750" dirty="0"/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53BD90B4-5BE0-56D0-6656-C1CF13535B86}"/>
              </a:ext>
            </a:extLst>
          </p:cNvPr>
          <p:cNvSpPr/>
          <p:nvPr/>
        </p:nvSpPr>
        <p:spPr>
          <a:xfrm>
            <a:off x="3374568" y="7166017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434.09</a:t>
            </a:r>
            <a:endParaRPr lang="en-US" sz="1750" dirty="0"/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0809D6CC-206C-DF0F-2E4D-4970CD7244FE}"/>
              </a:ext>
            </a:extLst>
          </p:cNvPr>
          <p:cNvSpPr/>
          <p:nvPr/>
        </p:nvSpPr>
        <p:spPr>
          <a:xfrm>
            <a:off x="5887740" y="716601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1086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  <p:sndAc>
          <p:stSnd>
            <p:snd r:embed="rId3" name="cashreg.wav"/>
          </p:stSnd>
        </p:sndAc>
      </p:transition>
    </mc:Choice>
    <mc:Fallback xmlns="">
      <p:transition spd="slow">
        <p:fade/>
        <p:sndAc>
          <p:stSnd>
            <p:snd r:embed="rId5" name="cashreg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044" y="5184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Диаграммы</a:t>
            </a:r>
            <a:endParaRPr lang="en-US" sz="44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3484D8B-05BC-78E7-DFCB-5F7BB5D4A25C}"/>
              </a:ext>
            </a:extLst>
          </p:cNvPr>
          <p:cNvSpPr/>
          <p:nvPr/>
        </p:nvSpPr>
        <p:spPr>
          <a:xfrm>
            <a:off x="12871048" y="7627716"/>
            <a:ext cx="1759352" cy="601884"/>
          </a:xfrm>
          <a:prstGeom prst="rect">
            <a:avLst/>
          </a:prstGeom>
          <a:solidFill>
            <a:srgbClr val="2416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 descr="Изображение выглядит как текст, линия, диаграмма, Графи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4B051F6-09F0-AD9E-B127-27B442FB9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31" y="1888392"/>
            <a:ext cx="12878611" cy="5519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wind"/>
        <p:sndAc>
          <p:stSnd>
            <p:snd r:embed="rId3" name="whoosh.wav"/>
          </p:stSnd>
        </p:sndAc>
      </p:transition>
    </mc:Choice>
    <mc:Fallback xmlns="">
      <p:transition spd="slow">
        <p:fade/>
        <p:sndAc>
          <p:stSnd>
            <p:snd r:embed="rId5" name="whoosh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21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500" b="1" dirty="0">
                <a:solidFill>
                  <a:srgbClr val="F94CA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Выводы</a:t>
            </a:r>
            <a:endParaRPr lang="en-US" sz="5500" dirty="0"/>
          </a:p>
        </p:txBody>
      </p:sp>
      <p:sp>
        <p:nvSpPr>
          <p:cNvPr id="4" name="Shape 1"/>
          <p:cNvSpPr/>
          <p:nvPr/>
        </p:nvSpPr>
        <p:spPr>
          <a:xfrm>
            <a:off x="793790" y="2801064"/>
            <a:ext cx="3664863" cy="1685092"/>
          </a:xfrm>
          <a:prstGeom prst="roundRect">
            <a:avLst>
              <a:gd name="adj" fmla="val 20191"/>
            </a:avLst>
          </a:prstGeom>
          <a:solidFill>
            <a:srgbClr val="433550"/>
          </a:solidFill>
          <a:ln w="7620">
            <a:solidFill>
              <a:srgbClr val="5C4E69"/>
            </a:solidFill>
            <a:prstDash val="solid"/>
          </a:ln>
          <a:effectLst>
            <a:outerShdw dist="20320" dir="2700000" algn="bl" rotWithShape="0">
              <a:srgbClr val="5C4E69">
                <a:alpha val="10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1028224" y="3035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Плюсы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2591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Быстрая сортировка при ограниченном диапазоне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01064"/>
            <a:ext cx="3664863" cy="1685092"/>
          </a:xfrm>
          <a:prstGeom prst="roundRect">
            <a:avLst>
              <a:gd name="adj" fmla="val 20191"/>
            </a:avLst>
          </a:prstGeom>
          <a:solidFill>
            <a:srgbClr val="433550"/>
          </a:solidFill>
          <a:ln w="7620">
            <a:solidFill>
              <a:srgbClr val="5C4E69"/>
            </a:solidFill>
            <a:prstDash val="solid"/>
          </a:ln>
          <a:effectLst>
            <a:outerShdw dist="20320" dir="2700000" algn="bl" rotWithShape="0">
              <a:srgbClr val="5C4E69">
                <a:alpha val="10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4919901" y="3035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Минусы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52591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Не подходит для float/double значений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12970"/>
            <a:ext cx="7556421" cy="1764387"/>
          </a:xfrm>
          <a:prstGeom prst="roundRect">
            <a:avLst>
              <a:gd name="adj" fmla="val 19284"/>
            </a:avLst>
          </a:prstGeom>
          <a:solidFill>
            <a:srgbClr val="433550"/>
          </a:solidFill>
          <a:ln w="7620">
            <a:solidFill>
              <a:srgbClr val="5C4E69"/>
            </a:solidFill>
            <a:prstDash val="solid"/>
          </a:ln>
          <a:effectLst>
            <a:outerShdw dist="20320" dir="2700000" algn="bl" rotWithShape="0">
              <a:srgbClr val="5C4E69">
                <a:alpha val="100000"/>
              </a:srgbClr>
            </a:outerShdw>
          </a:effectLst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1028224" y="4947404"/>
            <a:ext cx="30882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Когда использовать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437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Ограниченный диапазон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224" y="588002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Целочисленные данные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prestige"/>
        <p:sndAc>
          <p:stSnd>
            <p:snd r:embed="rId3" name="push.wav"/>
          </p:stSnd>
        </p:sndAc>
      </p:transition>
    </mc:Choice>
    <mc:Fallback xmlns="">
      <p:transition spd="slow">
        <p:fade/>
        <p:sndAc>
          <p:stSnd>
            <p:snd r:embed="rId5" name="push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223</Words>
  <Application>Microsoft Office PowerPoint</Application>
  <PresentationFormat>Произвольный</PresentationFormat>
  <Paragraphs>67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Montserrat Bold</vt:lpstr>
      <vt:lpstr>Montserrat SemiBold</vt:lpstr>
      <vt:lpstr>Montserrat ExtraBold</vt:lpstr>
      <vt:lpstr>Source Sans Pro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cfif r</cp:lastModifiedBy>
  <cp:revision>7</cp:revision>
  <dcterms:created xsi:type="dcterms:W3CDTF">2025-05-08T21:03:28Z</dcterms:created>
  <dcterms:modified xsi:type="dcterms:W3CDTF">2025-05-12T14:18:38Z</dcterms:modified>
</cp:coreProperties>
</file>